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0" r:id="rId6"/>
    <p:sldId id="324" r:id="rId7"/>
    <p:sldId id="390" r:id="rId8"/>
    <p:sldId id="391" r:id="rId9"/>
    <p:sldId id="364" r:id="rId10"/>
    <p:sldId id="385" r:id="rId11"/>
    <p:sldId id="386" r:id="rId12"/>
    <p:sldId id="387" r:id="rId13"/>
    <p:sldId id="388" r:id="rId14"/>
    <p:sldId id="389" r:id="rId15"/>
    <p:sldId id="394" r:id="rId16"/>
    <p:sldId id="395" r:id="rId17"/>
    <p:sldId id="271" r:id="rId18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4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76" y="136"/>
      </p:cViewPr>
      <p:guideLst>
        <p:guide orient="horz" pos="2784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16.png"/><Relationship Id="rId15" Type="http://schemas.openxmlformats.org/officeDocument/2006/relationships/image" Target="../media/image15.jpeg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3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4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5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6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7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39.png"/><Relationship Id="rId11" Type="http://schemas.openxmlformats.org/officeDocument/2006/relationships/image" Target="../media/image38.png"/><Relationship Id="rId10" Type="http://schemas.openxmlformats.org/officeDocument/2006/relationships/image" Target="../media/image37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6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2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26"/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28"/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7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9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0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1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2" name="object 37"/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ang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Hu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/>
          <p:cNvSpPr txBox="1"/>
          <p:nvPr/>
        </p:nvSpPr>
        <p:spPr>
          <a:xfrm>
            <a:off x="-121921" y="1554818"/>
            <a:ext cx="12435839" cy="44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PRISM: Personalized Recommendation via Information Synergy Module</a:t>
            </a:r>
            <a:endParaRPr lang="en-US" altLang="zh-CN"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4" name="object 39"/>
          <p:cNvSpPr txBox="1"/>
          <p:nvPr/>
        </p:nvSpPr>
        <p:spPr>
          <a:xfrm>
            <a:off x="8507095" y="5118735"/>
            <a:ext cx="3597275" cy="38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  <a:buClrTx/>
              <a:buSzTx/>
              <a:buFontTx/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</a:t>
            </a: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_2026</a:t>
            </a:r>
            <a:endParaRPr sz="2400" b="1" spc="150" dirty="0">
              <a:solidFill>
                <a:srgbClr val="1F4E79"/>
              </a:solidFill>
              <a:latin typeface="Noto Sans Mono CJK HK"/>
              <a:cs typeface="Noto Sans Mono CJK HK"/>
            </a:endParaRPr>
          </a:p>
        </p:txBody>
      </p:sp>
      <p:sp>
        <p:nvSpPr>
          <p:cNvPr id="145" name="object 40"/>
          <p:cNvSpPr txBox="1"/>
          <p:nvPr/>
        </p:nvSpPr>
        <p:spPr>
          <a:xfrm>
            <a:off x="3233420" y="4903470"/>
            <a:ext cx="5725160" cy="516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https://github.com/YutongLi2024/PRISM.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6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.1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38300" y="2150110"/>
            <a:ext cx="8915400" cy="2698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975" y="1676400"/>
            <a:ext cx="8007985" cy="46983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940560"/>
            <a:ext cx="12192000" cy="29768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1443990"/>
            <a:ext cx="7618095" cy="50806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400" y="1351915"/>
            <a:ext cx="5746750" cy="54984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1676400"/>
            <a:ext cx="11499850" cy="44691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47870" y="50415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8835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4310" y="1752600"/>
            <a:ext cx="6407785" cy="42221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/>
              <a:t>Limitation 1: Existing methods fail to capture synergistic information that emerges only from the combination of modalities due to the lack of systematic modeling of multimodal interactions.</a:t>
            </a:r>
            <a:endParaRPr lang="en-US" altLang="zh-CN" sz="2400"/>
          </a:p>
          <a:p>
            <a:pPr algn="just"/>
            <a:endParaRPr lang="en-US" altLang="zh-CN" sz="2400"/>
          </a:p>
          <a:p>
            <a:pPr algn="just"/>
            <a:r>
              <a:rPr lang="en-US" altLang="zh-CN" sz="2400"/>
              <a:t>Limitation 2: Existing methods typically assume that the relative importance of modality interactions remains consistent across all users and recommendation scenarios, thereby overlooking user-specific preferences in utilizing multimodal information. </a:t>
            </a:r>
            <a:endParaRPr lang="en-US" altLang="zh-CN" sz="240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1752600"/>
            <a:ext cx="5321300" cy="42691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265" y="1295400"/>
            <a:ext cx="10744835" cy="5209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658600" y="139001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1652250" y="199517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(2)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11652250" y="26670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(3)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1652250" y="34417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(4)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11652250" y="4397375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(5)</a:t>
            </a:r>
            <a:endParaRPr lang="en-US" altLang="zh-CN"/>
          </a:p>
        </p:txBody>
      </p:sp>
      <p:sp>
        <p:nvSpPr>
          <p:cNvPr id="28" name="文本框 27"/>
          <p:cNvSpPr txBox="1"/>
          <p:nvPr/>
        </p:nvSpPr>
        <p:spPr>
          <a:xfrm>
            <a:off x="11588750" y="57150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(6)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300" y="1171575"/>
            <a:ext cx="6946900" cy="5842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450" y="1905000"/>
            <a:ext cx="8686800" cy="5715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1775" y="2449195"/>
            <a:ext cx="8756650" cy="7302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3311525"/>
            <a:ext cx="8674100" cy="6286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3475" y="4267200"/>
            <a:ext cx="5232400" cy="62865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629910"/>
            <a:ext cx="5314950" cy="59055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3886200"/>
            <a:ext cx="5656580" cy="24257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170" y="1531620"/>
            <a:ext cx="2722880" cy="1910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607800" y="1371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(7)</a:t>
            </a:r>
            <a:endParaRPr lang="en-US" altLang="zh-CN"/>
          </a:p>
        </p:txBody>
      </p:sp>
      <p:sp>
        <p:nvSpPr>
          <p:cNvPr id="26" name="文本框 25"/>
          <p:cNvSpPr txBox="1"/>
          <p:nvPr/>
        </p:nvSpPr>
        <p:spPr>
          <a:xfrm>
            <a:off x="11630025" y="217805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(8)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11630025" y="2895600"/>
            <a:ext cx="41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(9)</a:t>
            </a:r>
            <a:endParaRPr lang="en-US" altLang="zh-CN"/>
          </a:p>
        </p:txBody>
      </p:sp>
      <p:sp>
        <p:nvSpPr>
          <p:cNvPr id="23" name="文本框 22"/>
          <p:cNvSpPr txBox="1"/>
          <p:nvPr/>
        </p:nvSpPr>
        <p:spPr>
          <a:xfrm>
            <a:off x="11607800" y="352298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(10)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11610975" y="490220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(12)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1607800" y="411480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(11)</a:t>
            </a:r>
            <a:endParaRPr lang="en-US" altLang="zh-CN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1219200"/>
            <a:ext cx="6540500" cy="8064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150" y="1981200"/>
            <a:ext cx="7067550" cy="762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2885" y="2743200"/>
            <a:ext cx="8731250" cy="590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170" y="3429000"/>
            <a:ext cx="8775700" cy="5524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5850" y="3981450"/>
            <a:ext cx="6610350" cy="8699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63000" y="4724400"/>
            <a:ext cx="2705100" cy="7239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" y="685800"/>
            <a:ext cx="2660650" cy="59182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0400" y="4851400"/>
            <a:ext cx="504253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447800"/>
            <a:ext cx="7625080" cy="10134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701530" y="177038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(13)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9701530" y="315468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(15)</a:t>
            </a:r>
            <a:endParaRPr lang="en-US" altLang="zh-CN"/>
          </a:p>
        </p:txBody>
      </p:sp>
      <p:sp>
        <p:nvSpPr>
          <p:cNvPr id="16" name="文本框 15"/>
          <p:cNvSpPr txBox="1"/>
          <p:nvPr/>
        </p:nvSpPr>
        <p:spPr>
          <a:xfrm>
            <a:off x="9701530" y="262128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(14)</a:t>
            </a:r>
            <a:endParaRPr lang="en-US" altLang="zh-CN"/>
          </a:p>
        </p:txBody>
      </p:sp>
      <p:sp>
        <p:nvSpPr>
          <p:cNvPr id="17" name="文本框 16"/>
          <p:cNvSpPr txBox="1"/>
          <p:nvPr/>
        </p:nvSpPr>
        <p:spPr>
          <a:xfrm>
            <a:off x="9723755" y="3698875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(16)</a:t>
            </a:r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>
            <a:off x="9701530" y="498348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(18)</a:t>
            </a:r>
            <a:endParaRPr lang="en-US" altLang="zh-CN"/>
          </a:p>
        </p:txBody>
      </p:sp>
      <p:sp>
        <p:nvSpPr>
          <p:cNvPr id="19" name="文本框 18"/>
          <p:cNvSpPr txBox="1"/>
          <p:nvPr/>
        </p:nvSpPr>
        <p:spPr>
          <a:xfrm>
            <a:off x="9723755" y="4373880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(17)</a:t>
            </a:r>
            <a:endParaRPr lang="en-US" altLang="zh-CN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510155"/>
            <a:ext cx="4260850" cy="5905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3149600"/>
            <a:ext cx="4584700" cy="5905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3657600"/>
            <a:ext cx="4483100" cy="55245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6565" y="4210050"/>
            <a:ext cx="7219950" cy="7239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9745" y="4953000"/>
            <a:ext cx="4044950" cy="51435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716770" y="5484495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(19)</a:t>
            </a:r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9738995" y="6217285"/>
            <a:ext cx="5200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(20)</a:t>
            </a:r>
            <a:endParaRPr lang="en-US" altLang="zh-CN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3640" y="5377815"/>
            <a:ext cx="6610350" cy="7810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0290" y="6216015"/>
            <a:ext cx="4356100" cy="584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670" y="2209800"/>
            <a:ext cx="9055100" cy="3390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1451610"/>
            <a:ext cx="6139815" cy="5253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838200"/>
            <a:ext cx="10082530" cy="56749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3334</Words>
  <Application>WPS 演示</Application>
  <PresentationFormat>宽屏</PresentationFormat>
  <Paragraphs>239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Noto Sans Mono CJK HK</vt:lpstr>
      <vt:lpstr>Times New Roman</vt:lpstr>
      <vt:lpstr>Trebuchet MS</vt:lpstr>
      <vt:lpstr>Saturday Sans Regular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恋旧</cp:lastModifiedBy>
  <cp:revision>153</cp:revision>
  <dcterms:created xsi:type="dcterms:W3CDTF">2023-09-17T03:47:00Z</dcterms:created>
  <dcterms:modified xsi:type="dcterms:W3CDTF">2026-01-31T16:16:11Z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2023-09-07T08:00:00Z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2023-09-28T08:00:00Z</vt:filetime>
  </property>
  <property fmtid="{D5CDD505-2E9C-101B-9397-08002B2CF9AE}" pid="5" name="ICV">
    <vt:lpwstr>81F786C7AF7741E4A9DF400774AC5868_13</vt:lpwstr>
  </property>
  <property fmtid="{D5CDD505-2E9C-101B-9397-08002B2CF9AE}" pid="6" name="KSOProductBuildVer">
    <vt:lpwstr>2052-12.1.0.25225</vt:lpwstr>
  </property>
</Properties>
</file>